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1018" r:id="rId5"/>
    <p:sldId id="1026" r:id="rId6"/>
    <p:sldId id="1019" r:id="rId7"/>
    <p:sldId id="1027" r:id="rId8"/>
    <p:sldId id="1028" r:id="rId9"/>
    <p:sldId id="1029" r:id="rId10"/>
    <p:sldId id="259" r:id="rId11"/>
    <p:sldId id="258" r:id="rId12"/>
    <p:sldId id="260" r:id="rId13"/>
    <p:sldId id="256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FC09F-A0CD-2000-E253-9513C0F6C0B9}" v="16" dt="2021-04-22T08:55:58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28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96731-C306-7A46-A4FB-B9920452E49D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BD183-FF22-9F43-875D-24D507F36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5829-2E31-7740-9C7A-9BE5A315B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17F52-AFB1-C344-8DFF-988B621A3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1FEB0-30D4-BA49-8868-740B0B96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BDD0-F997-DF4B-9C18-D609D65F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F2D0A-492B-9842-93CF-6ADFFA5F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1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88B4-098E-5F40-BB63-7B5AFB51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C6910-C578-B144-8827-64D02D77F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27A18-140E-6D42-92DA-C1FD81CB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507CA-4872-A948-8081-108CEB4EA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3273E-DFD8-5D4B-A684-387ABB1C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9413D-1DF2-D140-A455-A1D965153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96421-90DF-5142-9981-F34A2E1AE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2A56A-0770-BB43-AE1B-C16D3E65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87CF3-F1A6-0A4D-945C-E0A3AE5C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1FD75-CC03-2244-8CB6-4E4FB0B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B7948-C2A4-5242-8878-E007D2B1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5E3F6-FC94-F147-88A8-719E305B6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9566F-0413-1B4B-8A40-6C6BBC74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89742-35A5-054E-A8D0-7D1EF068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21EDE-292B-5C47-9FEF-C7A26776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5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78D9-1FE6-BE49-85D6-1A7B6CFC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0023-9A4B-AE4E-AB06-A51AAF045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2D056-2834-2543-A7EE-35EA1583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3F9D-1676-B347-877C-8E39C8C4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9C25B-1D59-8D41-A4C2-653B7A3E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8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284C-1A0B-CD4A-89A1-89574007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5D9D6-AD5D-7845-84E7-C36562983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55FFF-1753-D242-8D06-34BC563A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E6C7-B825-4046-8984-102E5321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E7BE9-EBA5-4147-B5D3-99F86F7C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3A14-B455-8347-AF27-15BD1F98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1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97E6-5F26-374C-8E16-5D179C5D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49B30-455C-A149-8C41-A81B13627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9D00A-30BC-0847-A8E3-9EBABDFEB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AD6D2-B3EE-9241-936F-72A3B073F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FC79D-88E7-4A41-8A83-2AB072E66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7DDF7-45CB-114C-B20C-C7CAA07C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A36752-C8FA-B846-97F4-1F334BD18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BCEDD-7454-8F40-84A1-A169BC16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6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50C4-2193-D846-A1CB-ED4990DF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53F6EF-95A5-224B-B51D-ABE9879A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DFE72-CC15-7B42-9AD1-62687D78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8C887-25B3-EC4A-BD70-B850D0F8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7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5ED31C-749E-9941-BFAB-985DCA74E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FF21B-8B6E-B24B-9201-9F24A793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93251-4FBA-FC4E-9572-5676E620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7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2308-6EC2-8141-B6D5-900F76B5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99C54-9ED3-B643-8C03-9EDC8809E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0EDDA-98F5-5C41-8D10-8C2735306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DFC54-FC37-3548-AFEE-87BFF34B9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8F3F7-7795-F24E-B750-1B36DF08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CAA9F-874C-EE46-86A9-DE676732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3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B78D-5D3F-9D4B-B3D8-EBD71376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BF1D3-4CB0-9445-B7E5-307CB92E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D0329-8271-6147-8D0D-9C5C85C7C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2931B-A5AB-DA4F-A193-779DC4CE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0D27E-F6AE-6242-914B-1349AADC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3B012-F015-BC4D-AE05-E19D1E37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038FC2-9ACC-7648-82F6-D953A40C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D680B-6AE0-7B42-B90C-8DDAB5014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DE5CE-51C6-6B4D-BA17-DA0BA02C0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8825-ECE8-F440-AA46-9E22EB90550D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7D484-0E53-6045-AB95-BA0176553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1B3B6-A8E9-2246-909E-E09EAFE39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AF29-C112-AF4C-B6B6-F83815C09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8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awgraphs.io/" TargetMode="External"/><Relationship Id="rId2" Type="http://schemas.openxmlformats.org/officeDocument/2006/relationships/hyperlink" Target="https://www.visualisingdata.com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F19704-F7FD-BC40-856E-5AD2877FEB7A}"/>
              </a:ext>
            </a:extLst>
          </p:cNvPr>
          <p:cNvSpPr txBox="1"/>
          <p:nvPr/>
        </p:nvSpPr>
        <p:spPr>
          <a:xfrm>
            <a:off x="2031928" y="2718036"/>
            <a:ext cx="692919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b="1" spc="-150" dirty="0">
                <a:latin typeface="Unilever Shilling" panose="020B0502020202020204" pitchFamily="34" charset="77"/>
                <a:cs typeface="Unilever Shilling" panose="020B0502020202020204" pitchFamily="34" charset="77"/>
              </a:rPr>
              <a:t>Choose the right chart</a:t>
            </a:r>
            <a:endParaRPr lang="en-US" sz="5400" b="1" spc="-150" dirty="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A98979-305C-E74E-A4B0-1E91D773020E}"/>
              </a:ext>
            </a:extLst>
          </p:cNvPr>
          <p:cNvCxnSpPr/>
          <p:nvPr/>
        </p:nvCxnSpPr>
        <p:spPr>
          <a:xfrm>
            <a:off x="2148840" y="4270845"/>
            <a:ext cx="61721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63344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28DBD2-5051-6F48-87AF-0C7844FF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313" y="758484"/>
            <a:ext cx="8955373" cy="55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6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F39B3-34A2-7C4D-82E8-243A94D6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68" y="666861"/>
            <a:ext cx="8790853" cy="54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D0CA0A5-8D72-F44B-87EA-AEA50C2F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08" y="144521"/>
            <a:ext cx="9116783" cy="656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692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F19704-F7FD-BC40-856E-5AD2877FEB7A}"/>
              </a:ext>
            </a:extLst>
          </p:cNvPr>
          <p:cNvSpPr txBox="1"/>
          <p:nvPr/>
        </p:nvSpPr>
        <p:spPr>
          <a:xfrm>
            <a:off x="2031928" y="3429000"/>
            <a:ext cx="692919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b="1" spc="-150" dirty="0">
                <a:latin typeface="Unilever Shilling" panose="020B0502020202020204" pitchFamily="34" charset="77"/>
                <a:cs typeface="Unilever Shilling" panose="020B0502020202020204" pitchFamily="34" charset="77"/>
              </a:rPr>
              <a:t>Visual encoding</a:t>
            </a:r>
            <a:endParaRPr lang="en-US" sz="5400" b="1" spc="-150" dirty="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A98979-305C-E74E-A4B0-1E91D773020E}"/>
              </a:ext>
            </a:extLst>
          </p:cNvPr>
          <p:cNvCxnSpPr/>
          <p:nvPr/>
        </p:nvCxnSpPr>
        <p:spPr>
          <a:xfrm>
            <a:off x="2148840" y="4270845"/>
            <a:ext cx="61721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4885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E9214-A7B9-C44B-9A99-38B86406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890" y="832207"/>
            <a:ext cx="1647102" cy="685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E53F1-C704-4A41-B0A6-379538FB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890" y="1626148"/>
            <a:ext cx="1493645" cy="685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CC1DA-5923-8D4D-BCF2-C28D0E035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890" y="2420089"/>
            <a:ext cx="1401571" cy="685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D1B195-A2BA-5F44-B662-2A67F88C8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90" y="3214030"/>
            <a:ext cx="1411801" cy="685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F6BC3-379B-5B48-8640-3E6F19A6D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90" y="4007971"/>
            <a:ext cx="1309497" cy="685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1A7CD-70C0-BE44-9A2A-15C00BD62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890" y="4801912"/>
            <a:ext cx="1585719" cy="685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9853A-5D9E-E844-B10D-819EE7D97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2890" y="5595854"/>
            <a:ext cx="3038442" cy="6854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E3FCD2-68FB-5C4A-9353-7C61BAA5EBC5}"/>
              </a:ext>
            </a:extLst>
          </p:cNvPr>
          <p:cNvSpPr/>
          <p:nvPr/>
        </p:nvSpPr>
        <p:spPr>
          <a:xfrm>
            <a:off x="3460119" y="734212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Unilever Shilling" panose="020B0502020202020204" pitchFamily="34" charset="77"/>
                <a:cs typeface="Unilever Shilling" panose="020B0502020202020204" pitchFamily="34" charset="77"/>
              </a:rPr>
              <a:t>more accurate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90814C-1A7E-7341-8F4B-9EAFD1256D44}"/>
              </a:ext>
            </a:extLst>
          </p:cNvPr>
          <p:cNvSpPr/>
          <p:nvPr/>
        </p:nvSpPr>
        <p:spPr>
          <a:xfrm>
            <a:off x="3585153" y="5992259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latin typeface="Unilever Shilling" panose="020B0502020202020204" pitchFamily="34" charset="77"/>
                <a:cs typeface="Unilever Shilling" panose="020B0502020202020204" pitchFamily="34" charset="77"/>
              </a:rPr>
              <a:t>less accurate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08C7DF-35C6-4941-A914-5E8C8C8FE427}"/>
              </a:ext>
            </a:extLst>
          </p:cNvPr>
          <p:cNvCxnSpPr/>
          <p:nvPr/>
        </p:nvCxnSpPr>
        <p:spPr>
          <a:xfrm>
            <a:off x="5502486" y="832207"/>
            <a:ext cx="0" cy="5393932"/>
          </a:xfrm>
          <a:prstGeom prst="straightConnector1">
            <a:avLst/>
          </a:prstGeom>
          <a:ln w="2222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5BCCA23-A46A-2647-8AC8-DF19133DD049}"/>
              </a:ext>
            </a:extLst>
          </p:cNvPr>
          <p:cNvSpPr/>
          <p:nvPr/>
        </p:nvSpPr>
        <p:spPr>
          <a:xfrm>
            <a:off x="669810" y="2310303"/>
            <a:ext cx="29376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Unilever Shilling" panose="020B0502020202020204" pitchFamily="34" charset="77"/>
                <a:cs typeface="Unilever Shilling" panose="020B0502020202020204" pitchFamily="34" charset="77"/>
              </a:rPr>
              <a:t>Visual encoding ranking</a:t>
            </a:r>
          </a:p>
        </p:txBody>
      </p:sp>
    </p:spTree>
    <p:extLst>
      <p:ext uri="{BB962C8B-B14F-4D97-AF65-F5344CB8AC3E}">
        <p14:creationId xmlns:p14="http://schemas.microsoft.com/office/powerpoint/2010/main" val="283121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F19704-F7FD-BC40-856E-5AD2877FEB7A}"/>
              </a:ext>
            </a:extLst>
          </p:cNvPr>
          <p:cNvSpPr txBox="1"/>
          <p:nvPr/>
        </p:nvSpPr>
        <p:spPr>
          <a:xfrm>
            <a:off x="1982767" y="1880420"/>
            <a:ext cx="6929192" cy="7737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b="1" spc="-150" dirty="0">
                <a:latin typeface="Unilever Shilling"/>
              </a:rPr>
              <a:t>links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A98979-305C-E74E-A4B0-1E91D773020E}"/>
              </a:ext>
            </a:extLst>
          </p:cNvPr>
          <p:cNvCxnSpPr/>
          <p:nvPr/>
        </p:nvCxnSpPr>
        <p:spPr>
          <a:xfrm>
            <a:off x="2099679" y="2722265"/>
            <a:ext cx="61721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77FA2D-399F-46C8-A179-E2D35CD267B1}"/>
              </a:ext>
            </a:extLst>
          </p:cNvPr>
          <p:cNvSpPr txBox="1"/>
          <p:nvPr/>
        </p:nvSpPr>
        <p:spPr>
          <a:xfrm>
            <a:off x="2100416" y="3003755"/>
            <a:ext cx="825540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>
                <a:ea typeface="+mn-lt"/>
                <a:cs typeface="+mn-lt"/>
                <a:hlinkClick r:id="rId2"/>
              </a:rPr>
              <a:t>https://www.visualisingdata.com/</a:t>
            </a:r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  <a:hlinkClick r:id="rId3"/>
              </a:rPr>
              <a:t>https://rawgraphs.io/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90492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F19704-F7FD-BC40-856E-5AD2877FEB7A}"/>
              </a:ext>
            </a:extLst>
          </p:cNvPr>
          <p:cNvSpPr txBox="1"/>
          <p:nvPr/>
        </p:nvSpPr>
        <p:spPr>
          <a:xfrm>
            <a:off x="2031928" y="3429000"/>
            <a:ext cx="6929192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5400" b="1" spc="-150" dirty="0">
                <a:latin typeface="Unilever Shilling" panose="020B0502020202020204" pitchFamily="34" charset="77"/>
                <a:cs typeface="Unilever Shilling" panose="020B0502020202020204" pitchFamily="34" charset="77"/>
              </a:rPr>
              <a:t>Design tips</a:t>
            </a:r>
            <a:endParaRPr lang="en-US" sz="5400" b="1" spc="-150" dirty="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A98979-305C-E74E-A4B0-1E91D773020E}"/>
              </a:ext>
            </a:extLst>
          </p:cNvPr>
          <p:cNvCxnSpPr/>
          <p:nvPr/>
        </p:nvCxnSpPr>
        <p:spPr>
          <a:xfrm>
            <a:off x="2148840" y="4270845"/>
            <a:ext cx="61721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59440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5F5D30-2DD0-164C-A4F6-5C089F41A970}"/>
              </a:ext>
            </a:extLst>
          </p:cNvPr>
          <p:cNvSpPr txBox="1"/>
          <p:nvPr/>
        </p:nvSpPr>
        <p:spPr>
          <a:xfrm>
            <a:off x="776804" y="2049401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Alignment</a:t>
            </a:r>
            <a:endParaRPr lang="en-US" sz="2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99BDA-96D2-874E-B63E-6B7833E6B664}"/>
              </a:ext>
            </a:extLst>
          </p:cNvPr>
          <p:cNvSpPr txBox="1"/>
          <p:nvPr/>
        </p:nvSpPr>
        <p:spPr>
          <a:xfrm>
            <a:off x="776804" y="2588202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Balance</a:t>
            </a:r>
            <a:endParaRPr lang="en-US" sz="2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64F80-E739-C241-BDEE-823AFBAACC28}"/>
              </a:ext>
            </a:extLst>
          </p:cNvPr>
          <p:cNvSpPr txBox="1"/>
          <p:nvPr/>
        </p:nvSpPr>
        <p:spPr>
          <a:xfrm>
            <a:off x="776804" y="3127003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solidFill>
                  <a:sysClr val="windowText" lastClr="000000"/>
                </a:solidFill>
                <a:latin typeface="Unilever Shilling" panose="020B0502020202020204" pitchFamily="34" charset="77"/>
                <a:cs typeface="Unilever Shilling" panose="020B0502020202020204" pitchFamily="34" charset="77"/>
              </a:rPr>
              <a:t>Contrast</a:t>
            </a:r>
            <a:endParaRPr lang="en-US" sz="2400" b="1" spc="-150">
              <a:solidFill>
                <a:sysClr val="windowText" lastClr="000000"/>
              </a:solidFill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7C427-D4E9-C644-A07D-87232F0DB9EB}"/>
              </a:ext>
            </a:extLst>
          </p:cNvPr>
          <p:cNvSpPr txBox="1"/>
          <p:nvPr/>
        </p:nvSpPr>
        <p:spPr>
          <a:xfrm>
            <a:off x="776804" y="5282206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Repetition</a:t>
            </a:r>
            <a:endParaRPr lang="en-US" sz="2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0A006-BACE-A346-9A71-046C253DC79A}"/>
              </a:ext>
            </a:extLst>
          </p:cNvPr>
          <p:cNvSpPr txBox="1"/>
          <p:nvPr/>
        </p:nvSpPr>
        <p:spPr>
          <a:xfrm>
            <a:off x="776804" y="4743406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Proportion</a:t>
            </a:r>
            <a:endParaRPr lang="en-US" sz="2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E5B4A-0F70-FE48-B64F-226F63EE6C2A}"/>
              </a:ext>
            </a:extLst>
          </p:cNvPr>
          <p:cNvSpPr txBox="1"/>
          <p:nvPr/>
        </p:nvSpPr>
        <p:spPr>
          <a:xfrm>
            <a:off x="776804" y="420460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Movement</a:t>
            </a:r>
            <a:endParaRPr lang="en-US" sz="2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D8284-F7A4-CC45-9D39-23E80C2C54E4}"/>
              </a:ext>
            </a:extLst>
          </p:cNvPr>
          <p:cNvSpPr txBox="1"/>
          <p:nvPr/>
        </p:nvSpPr>
        <p:spPr>
          <a:xfrm>
            <a:off x="776804" y="3665804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White space</a:t>
            </a:r>
            <a:endParaRPr lang="en-US" sz="2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BF48D7-CAC6-7946-BB74-0429F9E396ED}"/>
              </a:ext>
            </a:extLst>
          </p:cNvPr>
          <p:cNvSpPr txBox="1"/>
          <p:nvPr/>
        </p:nvSpPr>
        <p:spPr>
          <a:xfrm>
            <a:off x="776804" y="600504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chemeClr val="bg2">
                    <a:lumMod val="75000"/>
                  </a:schemeClr>
                </a:solidFill>
                <a:latin typeface="Unilever Shilling" panose="020B0502020202020204" pitchFamily="34" charset="77"/>
                <a:cs typeface="Unilever Shilling" panose="020B0502020202020204" pitchFamily="34" charset="77"/>
              </a:rPr>
              <a:t>Design principles</a:t>
            </a:r>
            <a:endParaRPr lang="en-US" sz="4000" b="1">
              <a:solidFill>
                <a:schemeClr val="bg2">
                  <a:lumMod val="75000"/>
                </a:schemeClr>
              </a:solidFill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729C4D-E6C2-BA40-85DF-467445AF8EDE}"/>
              </a:ext>
            </a:extLst>
          </p:cNvPr>
          <p:cNvSpPr txBox="1"/>
          <p:nvPr/>
        </p:nvSpPr>
        <p:spPr>
          <a:xfrm>
            <a:off x="776804" y="1279960"/>
            <a:ext cx="28568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spc="-150">
                <a:latin typeface="Unilever Shilling" panose="020B0502020202020204" pitchFamily="34" charset="77"/>
                <a:cs typeface="Unilever Shilling" panose="020B0502020202020204" pitchFamily="34" charset="77"/>
              </a:rPr>
              <a:t>Hierarchy</a:t>
            </a:r>
            <a:endParaRPr lang="en-US" sz="4400" b="1" spc="-150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7128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stalt Principles — Learn how to influence perception | by Swapnil Chandra  | ringcentral-ux | Medium">
            <a:extLst>
              <a:ext uri="{FF2B5EF4-FFF2-40B4-BE49-F238E27FC236}">
                <a16:creationId xmlns:a16="http://schemas.microsoft.com/office/drawing/2014/main" id="{C06755BE-1EBA-DD41-9D72-13073326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3" y="621297"/>
            <a:ext cx="10635343" cy="56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5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674D7CC-1F8D-2643-A68B-884EFA91B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958890"/>
            <a:ext cx="96647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78C0CA-994E-0246-BC95-83756B9272BD}"/>
              </a:ext>
            </a:extLst>
          </p:cNvPr>
          <p:cNvSpPr txBox="1"/>
          <p:nvPr/>
        </p:nvSpPr>
        <p:spPr>
          <a:xfrm>
            <a:off x="980443" y="480385"/>
            <a:ext cx="3432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Unilever Shilling" panose="020B0502020202020204" pitchFamily="34" charset="77"/>
                <a:cs typeface="Unilever Shilling" panose="020B0502020202020204" pitchFamily="34" charset="77"/>
              </a:rPr>
              <a:t>Reading patterns</a:t>
            </a:r>
          </a:p>
          <a:p>
            <a:endParaRPr lang="en-GB" sz="2800" b="1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  <a:p>
            <a:endParaRPr lang="en-GB" sz="2800" b="1">
              <a:latin typeface="Unilever Shilling" panose="020B0502020202020204" pitchFamily="34" charset="77"/>
              <a:cs typeface="Unilever Shilling" panose="020B0502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851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6a28e6-6f53-4610-9aaf-114b59992875">
      <Terms xmlns="http://schemas.microsoft.com/office/infopath/2007/PartnerControls"/>
    </lcf76f155ced4ddcb4097134ff3c332f>
    <TaxCatchAll xmlns="292d0dc2-e599-4ea9-b5ef-33bfd71295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5CEE79AB9F5049A5E3DEEA717E9995" ma:contentTypeVersion="18" ma:contentTypeDescription="Create a new document." ma:contentTypeScope="" ma:versionID="f4c43c2b42a1a050ebc1fe0647b4480a">
  <xsd:schema xmlns:xsd="http://www.w3.org/2001/XMLSchema" xmlns:xs="http://www.w3.org/2001/XMLSchema" xmlns:p="http://schemas.microsoft.com/office/2006/metadata/properties" xmlns:ns2="e26a28e6-6f53-4610-9aaf-114b59992875" xmlns:ns3="3f13396a-3c69-4a10-95db-0bd866527bd1" xmlns:ns4="292d0dc2-e599-4ea9-b5ef-33bfd71295c7" targetNamespace="http://schemas.microsoft.com/office/2006/metadata/properties" ma:root="true" ma:fieldsID="42bdc353472cc2bab4ce0274458ff8c7" ns2:_="" ns3:_="" ns4:_="">
    <xsd:import namespace="e26a28e6-6f53-4610-9aaf-114b59992875"/>
    <xsd:import namespace="3f13396a-3c69-4a10-95db-0bd866527bd1"/>
    <xsd:import namespace="292d0dc2-e599-4ea9-b5ef-33bfd7129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a28e6-6f53-4610-9aaf-114b59992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7f554e9-a963-4179-93d8-b97c197401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3396a-3c69-4a10-95db-0bd866527b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d0dc2-e599-4ea9-b5ef-33bfd71295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05ef10e-e551-469d-aeba-3f2b0ab6df1a}" ma:internalName="TaxCatchAll" ma:showField="CatchAllData" ma:web="3f13396a-3c69-4a10-95db-0bd866527b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6496FD-FEDC-4DE6-A467-C9FBBFFC65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2F692-D92E-490A-88A9-BCCC85A542C6}">
  <ds:schemaRefs>
    <ds:schemaRef ds:uri="http://schemas.microsoft.com/office/2006/metadata/properties"/>
    <ds:schemaRef ds:uri="http://schemas.microsoft.com/office/infopath/2007/PartnerControls"/>
    <ds:schemaRef ds:uri="e26a28e6-6f53-4610-9aaf-114b59992875"/>
    <ds:schemaRef ds:uri="292d0dc2-e599-4ea9-b5ef-33bfd71295c7"/>
  </ds:schemaRefs>
</ds:datastoreItem>
</file>

<file path=customXml/itemProps3.xml><?xml version="1.0" encoding="utf-8"?>
<ds:datastoreItem xmlns:ds="http://schemas.openxmlformats.org/officeDocument/2006/customXml" ds:itemID="{BD60CAF8-B836-4F4B-A646-696BFFFB04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6a28e6-6f53-4610-9aaf-114b59992875"/>
    <ds:schemaRef ds:uri="3f13396a-3c69-4a10-95db-0bd866527bd1"/>
    <ds:schemaRef ds:uri="292d0dc2-e599-4ea9-b5ef-33bfd7129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Macintosh PowerPoint</Application>
  <PresentationFormat>Widescreen</PresentationFormat>
  <Paragraphs>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Unilever Shilling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Tsitsonis, Yannis</dc:creator>
  <cp:lastModifiedBy>Yannis Tsitsonis</cp:lastModifiedBy>
  <cp:revision>2</cp:revision>
  <dcterms:created xsi:type="dcterms:W3CDTF">2021-04-20T15:10:38Z</dcterms:created>
  <dcterms:modified xsi:type="dcterms:W3CDTF">2025-03-04T00:13:13Z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0x0101001E5CEE79AB9F5049A5E3DEEA717E9995</vt:lpwstr>
  </property>
</Properties>
</file>